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56" r:id="rId3"/>
    <p:sldId id="265" r:id="rId4"/>
    <p:sldId id="271" r:id="rId5"/>
    <p:sldId id="259" r:id="rId6"/>
    <p:sldId id="261" r:id="rId7"/>
    <p:sldId id="272" r:id="rId8"/>
    <p:sldId id="263" r:id="rId9"/>
    <p:sldId id="264" r:id="rId10"/>
    <p:sldId id="274" r:id="rId11"/>
    <p:sldId id="269" r:id="rId12"/>
    <p:sldId id="273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6D15-A9F6-4CD7-B925-A2AEC67D51AA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EB0F-5D08-424A-B043-A91EBAD62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9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0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06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1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3EB0F-5D08-424A-B043-A91EBAD629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69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212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5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4BFA-E081-4938-9285-903ED6681E8D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5E7D9C-9801-4226-8BFC-30CDCB44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underwood@hvacrtdu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447800" y="1981200"/>
            <a:ext cx="6019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Students and ASHRAE offer each other?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2590800" y="4572000"/>
            <a:ext cx="6553200" cy="190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Presented by:</a:t>
            </a:r>
          </a:p>
          <a:p>
            <a:r>
              <a:rPr lang="en-US" sz="2400" dirty="0" smtClean="0"/>
              <a:t>David Underwood, Treasurer, ASHRAE </a:t>
            </a:r>
          </a:p>
          <a:p>
            <a:r>
              <a:rPr lang="en-US" sz="2400" dirty="0" smtClean="0"/>
              <a:t>February, 2014</a:t>
            </a:r>
          </a:p>
        </p:txBody>
      </p:sp>
    </p:spTree>
    <p:extLst>
      <p:ext uri="{BB962C8B-B14F-4D97-AF65-F5344CB8AC3E}">
        <p14:creationId xmlns:p14="http://schemas.microsoft.com/office/powerpoint/2010/main" val="1419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2415" y="990600"/>
            <a:ext cx="6591985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ASHRAE support  life long learning?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19812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Continuing Education and training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Publications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Certification 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>
                <a:latin typeface="+mj-lt"/>
              </a:rPr>
              <a:t>Continuing Education &amp; Training</a:t>
            </a:r>
            <a:r>
              <a:rPr lang="en-US" sz="2900" dirty="0" smtClean="0">
                <a:latin typeface="+mj-lt"/>
              </a:rPr>
              <a:t/>
            </a:r>
            <a:br>
              <a:rPr lang="en-US" sz="2900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Self directed Learning</a:t>
            </a:r>
          </a:p>
          <a:p>
            <a:pPr lvl="1"/>
            <a:r>
              <a:rPr lang="en-US" sz="2400" dirty="0" smtClean="0"/>
              <a:t>Short and long instructor led courses</a:t>
            </a:r>
          </a:p>
          <a:p>
            <a:pPr lvl="1"/>
            <a:r>
              <a:rPr lang="en-US" sz="2400" dirty="0" smtClean="0"/>
              <a:t>Annual webcast on topics of current interest</a:t>
            </a:r>
          </a:p>
          <a:p>
            <a:pPr lvl="1"/>
            <a:r>
              <a:rPr lang="en-US" sz="2400" dirty="0" smtClean="0"/>
              <a:t>eLearning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99" y="5915576"/>
            <a:ext cx="834287" cy="5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Handbooks</a:t>
            </a:r>
          </a:p>
          <a:p>
            <a:pPr lvl="2"/>
            <a:r>
              <a:rPr lang="en-US" sz="2000" dirty="0" smtClean="0"/>
              <a:t>Fundamentals</a:t>
            </a:r>
          </a:p>
          <a:p>
            <a:pPr lvl="2"/>
            <a:r>
              <a:rPr lang="en-US" sz="2000" dirty="0" smtClean="0"/>
              <a:t>Applications</a:t>
            </a:r>
          </a:p>
          <a:p>
            <a:pPr lvl="2"/>
            <a:r>
              <a:rPr lang="en-US" sz="2000" dirty="0" smtClean="0"/>
              <a:t>Refrigeration</a:t>
            </a:r>
            <a:endParaRPr lang="en-US" sz="2000" dirty="0" smtClean="0"/>
          </a:p>
          <a:p>
            <a:pPr lvl="2"/>
            <a:r>
              <a:rPr lang="en-US" sz="2000" dirty="0" smtClean="0"/>
              <a:t>Systems and Equipment</a:t>
            </a:r>
          </a:p>
          <a:p>
            <a:pPr lvl="1"/>
            <a:r>
              <a:rPr lang="en-US" sz="2800" dirty="0" smtClean="0"/>
              <a:t> Guideline and Standards</a:t>
            </a:r>
          </a:p>
          <a:p>
            <a:pPr lvl="1"/>
            <a:r>
              <a:rPr lang="en-US" sz="2800" dirty="0" smtClean="0"/>
              <a:t> Special Publications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624110"/>
            <a:ext cx="6629401" cy="128089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3200" dirty="0" smtClean="0"/>
              <a:t>ASHRAE Certification</a:t>
            </a:r>
            <a:br>
              <a:rPr lang="en-US" sz="32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591985" cy="52578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i="1" dirty="0" smtClean="0"/>
          </a:p>
          <a:p>
            <a:pPr lvl="2"/>
            <a:r>
              <a:rPr lang="en-US" sz="2400" dirty="0" smtClean="0"/>
              <a:t>Building Energy Assessment Professional</a:t>
            </a:r>
          </a:p>
          <a:p>
            <a:pPr lvl="2"/>
            <a:r>
              <a:rPr lang="en-US" sz="2400" dirty="0" smtClean="0"/>
              <a:t>Building Energy Modeling Professional</a:t>
            </a:r>
          </a:p>
          <a:p>
            <a:pPr lvl="2"/>
            <a:r>
              <a:rPr lang="en-US" sz="2400" dirty="0" smtClean="0"/>
              <a:t>Commissioning Process Management Professional</a:t>
            </a:r>
          </a:p>
          <a:p>
            <a:pPr lvl="2"/>
            <a:r>
              <a:rPr lang="en-US" sz="2400" dirty="0" smtClean="0"/>
              <a:t>Health Care Design Professional</a:t>
            </a:r>
          </a:p>
          <a:p>
            <a:pPr lvl="2"/>
            <a:r>
              <a:rPr lang="en-US" sz="2400" dirty="0" smtClean="0"/>
              <a:t>High Performance Building Design Professional</a:t>
            </a:r>
          </a:p>
          <a:p>
            <a:pPr lvl="2"/>
            <a:r>
              <a:rPr lang="en-US" sz="2400" dirty="0" smtClean="0"/>
              <a:t>Operation and Performance Management Professional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1431761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08072" cy="1039427"/>
          </a:xfrm>
        </p:spPr>
        <p:txBody>
          <a:bodyPr>
            <a:norm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3200" dirty="0" smtClean="0"/>
              <a:t>CAREER ADVICE?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6591985" cy="4692022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sz="2400" dirty="0" smtClean="0"/>
              <a:t>Study the company that has given you an interview</a:t>
            </a:r>
          </a:p>
          <a:p>
            <a:pPr lvl="1"/>
            <a:r>
              <a:rPr lang="en-US" sz="2400" dirty="0" smtClean="0"/>
              <a:t>Find an area that you can add to the company mission</a:t>
            </a:r>
          </a:p>
          <a:p>
            <a:pPr lvl="1"/>
            <a:r>
              <a:rPr lang="en-US" sz="2400" dirty="0" smtClean="0"/>
              <a:t>Arrive at least 10 minutes early</a:t>
            </a:r>
          </a:p>
          <a:p>
            <a:pPr lvl="1"/>
            <a:r>
              <a:rPr lang="en-US" sz="2400" dirty="0" smtClean="0"/>
              <a:t>Dress appropriately; good grooming is always important</a:t>
            </a:r>
          </a:p>
          <a:p>
            <a:pPr lvl="1"/>
            <a:r>
              <a:rPr lang="en-US" sz="2400" dirty="0" smtClean="0"/>
              <a:t>Be prepared to answer questions about yourself</a:t>
            </a:r>
          </a:p>
          <a:p>
            <a:pPr lvl="1"/>
            <a:r>
              <a:rPr lang="en-US" sz="2400" dirty="0" smtClean="0"/>
              <a:t>Sell yourself at an interview</a:t>
            </a:r>
          </a:p>
          <a:p>
            <a:pPr lvl="1"/>
            <a:endParaRPr lang="en-US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18" y="5939525"/>
            <a:ext cx="778182" cy="5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60672" cy="29718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ASHRAE Student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i="1" dirty="0" smtClean="0"/>
          </a:p>
          <a:p>
            <a:pPr marL="411480" lvl="1" indent="0">
              <a:buNone/>
            </a:pPr>
            <a:endParaRPr lang="en-US" i="1" dirty="0"/>
          </a:p>
          <a:p>
            <a:pPr marL="411480" lvl="1" indent="0" algn="ctr">
              <a:buNone/>
            </a:pPr>
            <a:r>
              <a:rPr lang="en-US" sz="3200" dirty="0" smtClean="0"/>
              <a:t>QUESTIONS &amp; DISCUSSION</a:t>
            </a:r>
          </a:p>
          <a:p>
            <a:pPr marL="411480" lvl="1" indent="0" algn="ctr">
              <a:buNone/>
            </a:pPr>
            <a:endParaRPr lang="en-US" sz="3200" dirty="0" smtClean="0"/>
          </a:p>
          <a:p>
            <a:pPr marL="411480" lvl="1" indent="0" algn="ctr">
              <a:buNone/>
            </a:pPr>
            <a:r>
              <a:rPr lang="en-US" sz="3200" dirty="0" smtClean="0"/>
              <a:t>Contact:</a:t>
            </a:r>
          </a:p>
          <a:p>
            <a:pPr marL="411480" lvl="1" indent="0" algn="ctr">
              <a:buNone/>
            </a:pPr>
            <a:r>
              <a:rPr lang="en-US" sz="3200" dirty="0" smtClean="0"/>
              <a:t>David Underwood </a:t>
            </a:r>
            <a:r>
              <a:rPr lang="en-US" sz="3200" b="1" dirty="0" smtClean="0">
                <a:hlinkClick r:id="rId3"/>
              </a:rPr>
              <a:t>dunderwood@hvacrtdu.com</a:t>
            </a:r>
            <a:endParaRPr lang="en-US" sz="3200" b="1" dirty="0" smtClean="0"/>
          </a:p>
          <a:p>
            <a:pPr marL="411480" lvl="1" indent="0" algn="ctr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81485"/>
            <a:ext cx="990600" cy="6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2" y="1060704"/>
            <a:ext cx="5766816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71600"/>
            <a:ext cx="82296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ASHRAE structure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 smtClean="0"/>
              <a:t>Student Chapters approx. 260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 smtClean="0"/>
              <a:t>Chapters – 170 worldwide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 smtClean="0"/>
              <a:t>Regions – 14 worldwide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dirty="0" smtClean="0"/>
              <a:t>Society -- 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Board responsible to and elected by all members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Councils – report to the Board - three including Membership, Technical, and Publishing and Education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Standing Committees reporting to councils</a:t>
            </a:r>
          </a:p>
          <a:p>
            <a:pPr marL="411480" lvl="1" indent="0">
              <a:buNone/>
            </a:pPr>
            <a:endParaRPr lang="en-US" sz="1400" dirty="0"/>
          </a:p>
          <a:p>
            <a:pPr marL="411480" lvl="1" indent="0">
              <a:buNone/>
            </a:pPr>
            <a:r>
              <a:rPr lang="en-US" sz="2800" dirty="0" smtClean="0"/>
              <a:t>52,000 Members globally</a:t>
            </a:r>
          </a:p>
          <a:p>
            <a:pPr marL="754380" lvl="1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           What is ASHRAE’s structure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C:\Users\Dave\Documents\ashrae\Toronto Chapter 11-12\Student Activities Event\ASHRAE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35663"/>
            <a:ext cx="865982" cy="5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24110"/>
            <a:ext cx="7162800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is ASHRAE structured for you?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Local Chapter London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Region II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Society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04691"/>
            <a:ext cx="914400" cy="6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589199" cy="1280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can you participate?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Chapter Activities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Networking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 cooperative skills on committees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Exchange knowledge with industry professionals</a:t>
            </a:r>
          </a:p>
        </p:txBody>
      </p:sp>
      <p:pic>
        <p:nvPicPr>
          <p:cNvPr id="1026" name="Picture 2" descr="C:\Users\Dave\Documents\ashrae\Toronto Chapter 11-12\Student Activities Event\ASHRAE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71" y="5816425"/>
            <a:ext cx="935129" cy="6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11222"/>
            <a:ext cx="767334" cy="5308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624110"/>
            <a:ext cx="7010401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Student Chapters	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2415" y="1371600"/>
            <a:ext cx="6591985" cy="453962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/>
          </a:p>
          <a:p>
            <a:pPr lvl="1"/>
            <a:r>
              <a:rPr lang="en-US" sz="2400" dirty="0" smtClean="0"/>
              <a:t>Some chapters provide assistance to student members through subsidies and scholarships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Student design competitions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Grants in aid &amp; scholarships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Participate on student chapter executive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1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11222"/>
            <a:ext cx="767334" cy="5308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399" y="624110"/>
            <a:ext cx="7239001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are Region opportunities for students in ASHRAE ?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876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Serve on conference committee organizing CRC for your chapter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Participate in business sessions to better understand ASHRAE activities and opportunities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Network  with people from a larger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8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467600" cy="13716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>
                <a:latin typeface="+mj-lt"/>
              </a:rPr>
              <a:t>What Society Student Activities can assist Career Development?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Student competitions</a:t>
            </a:r>
          </a:p>
          <a:p>
            <a:pPr lvl="1"/>
            <a:endParaRPr lang="en-US" sz="2400" dirty="0"/>
          </a:p>
          <a:p>
            <a:pPr lvl="2"/>
            <a:r>
              <a:rPr lang="en-US" sz="2400" dirty="0" smtClean="0"/>
              <a:t>Student/YEA mixer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Student breakfast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19800"/>
            <a:ext cx="88108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can I network at an ASHRAE Society Meeting?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sz="2400" dirty="0" smtClean="0"/>
              <a:t>Social events</a:t>
            </a:r>
          </a:p>
          <a:p>
            <a:pPr lvl="2"/>
            <a:r>
              <a:rPr lang="en-US" sz="2400" dirty="0" smtClean="0"/>
              <a:t>Plenary</a:t>
            </a:r>
          </a:p>
          <a:p>
            <a:pPr lvl="2"/>
            <a:r>
              <a:rPr lang="en-US" sz="2400" dirty="0" smtClean="0"/>
              <a:t>Student mixer</a:t>
            </a:r>
          </a:p>
          <a:p>
            <a:pPr lvl="2"/>
            <a:r>
              <a:rPr lang="en-US" sz="2400" dirty="0" smtClean="0"/>
              <a:t>Welcome party</a:t>
            </a:r>
          </a:p>
          <a:p>
            <a:pPr lvl="2"/>
            <a:r>
              <a:rPr lang="en-US" sz="2400" dirty="0" smtClean="0"/>
              <a:t>President’s lunch</a:t>
            </a:r>
          </a:p>
          <a:p>
            <a:pPr lvl="2"/>
            <a:r>
              <a:rPr lang="en-US" sz="2400" i="1" dirty="0" smtClean="0"/>
              <a:t>Student breakfast </a:t>
            </a:r>
            <a:endParaRPr lang="en-US" sz="2400" i="1" dirty="0"/>
          </a:p>
          <a:p>
            <a:pPr lvl="2"/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58" y="6096000"/>
            <a:ext cx="881083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19827</TotalTime>
  <Words>357</Words>
  <Application>Microsoft Office PowerPoint</Application>
  <PresentationFormat>On-screen Show (4:3)</PresentationFormat>
  <Paragraphs>122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What do Students and ASHRAE offer each other?  </vt:lpstr>
      <vt:lpstr>PowerPoint Presentation</vt:lpstr>
      <vt:lpstr>           What is ASHRAE’s structure?</vt:lpstr>
      <vt:lpstr>How is ASHRAE structured for you? </vt:lpstr>
      <vt:lpstr>How can you participate?</vt:lpstr>
      <vt:lpstr>Student Chapters  </vt:lpstr>
      <vt:lpstr>What are Region opportunities for students in ASHRAE ? </vt:lpstr>
      <vt:lpstr>What Society Student Activities can assist Career Development? </vt:lpstr>
      <vt:lpstr>Where can I network at an ASHRAE Society Meeting? </vt:lpstr>
      <vt:lpstr>How does ASHRAE support  life long learning?</vt:lpstr>
      <vt:lpstr>Continuing Education &amp; Training </vt:lpstr>
      <vt:lpstr>Publications</vt:lpstr>
      <vt:lpstr>ASHRAE Certification </vt:lpstr>
      <vt:lpstr>CAREER ADVICE?</vt:lpstr>
      <vt:lpstr>  ASHRAE Student Activities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65</cp:revision>
  <dcterms:created xsi:type="dcterms:W3CDTF">2012-03-05T01:55:56Z</dcterms:created>
  <dcterms:modified xsi:type="dcterms:W3CDTF">2014-02-08T18:49:53Z</dcterms:modified>
</cp:coreProperties>
</file>